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</p:sldMasterIdLst>
  <p:notesMasterIdLst>
    <p:notesMasterId r:id="rId78"/>
  </p:notes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3" r:id="rId15"/>
    <p:sldId id="282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258" r:id="rId33"/>
    <p:sldId id="300" r:id="rId34"/>
    <p:sldId id="259" r:id="rId35"/>
    <p:sldId id="301" r:id="rId36"/>
    <p:sldId id="263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21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2" r:id="rId57"/>
    <p:sldId id="323" r:id="rId58"/>
    <p:sldId id="324" r:id="rId59"/>
    <p:sldId id="325" r:id="rId60"/>
    <p:sldId id="327" r:id="rId61"/>
    <p:sldId id="326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262" r:id="rId74"/>
    <p:sldId id="270" r:id="rId75"/>
    <p:sldId id="268" r:id="rId76"/>
    <p:sldId id="269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441ADC-C1AF-48F6-8368-68F47B64F60E}">
          <p14:sldIdLst>
            <p14:sldId id="256"/>
          </p14:sldIdLst>
        </p14:section>
        <p14:section name="Why TypeScript" id="{1E91324E-771A-4098-ABEB-160D42C15BF8}">
          <p14:sldIdLst>
            <p14:sldId id="257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258"/>
            <p14:sldId id="300"/>
            <p14:sldId id="259"/>
          </p14:sldIdLst>
        </p14:section>
        <p14:section name="Why Transpiler" id="{1191B0E7-5DC9-4D0F-8C40-E22993DD7366}">
          <p14:sldIdLst>
            <p14:sldId id="301"/>
            <p14:sldId id="263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Myths" id="{A8A59B78-6CE5-C640-9F00-55ED62B5D69E}">
          <p14:sldIdLst>
            <p14:sldId id="309"/>
            <p14:sldId id="310"/>
            <p14:sldId id="321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3"/>
            <p14:sldId id="324"/>
            <p14:sldId id="325"/>
            <p14:sldId id="327"/>
            <p14:sldId id="32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Questions" id="{4A138981-7079-4F88-BC85-8B5974AF9F17}">
          <p14:sldIdLst>
            <p14:sldId id="262"/>
            <p14:sldId id="270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04"/>
    <p:restoredTop sz="85428"/>
  </p:normalViewPr>
  <p:slideViewPr>
    <p:cSldViewPr snapToGrid="0" snapToObjects="1">
      <p:cViewPr>
        <p:scale>
          <a:sx n="55" d="100"/>
          <a:sy n="55" d="100"/>
        </p:scale>
        <p:origin x="1152" y="1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11D498-010D-4CFD-96A9-3C50B8B324F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AC81C0-75FB-4A8F-8F17-D3E0C65EA667}">
      <dgm:prSet phldrT="[Text]" custT="1"/>
      <dgm:spPr/>
      <dgm:t>
        <a:bodyPr/>
        <a:lstStyle/>
        <a:p>
          <a:r>
            <a:rPr lang="en-US" sz="4000" dirty="0" smtClean="0"/>
            <a:t>Todays JavaScript</a:t>
          </a:r>
          <a:endParaRPr lang="en-US" sz="4000" dirty="0"/>
        </a:p>
      </dgm:t>
    </dgm:pt>
    <dgm:pt modelId="{B5D4F4DA-4F2C-4D4B-8645-165D749F1D9D}" type="parTrans" cxnId="{B2C2BA61-0F7A-4664-945D-AD26D1EE6E24}">
      <dgm:prSet/>
      <dgm:spPr/>
      <dgm:t>
        <a:bodyPr/>
        <a:lstStyle/>
        <a:p>
          <a:endParaRPr lang="en-US"/>
        </a:p>
      </dgm:t>
    </dgm:pt>
    <dgm:pt modelId="{39652765-A8AA-4E5E-B5CE-884F9E83C364}" type="sibTrans" cxnId="{B2C2BA61-0F7A-4664-945D-AD26D1EE6E24}">
      <dgm:prSet/>
      <dgm:spPr/>
      <dgm:t>
        <a:bodyPr/>
        <a:lstStyle/>
        <a:p>
          <a:endParaRPr lang="en-US"/>
        </a:p>
      </dgm:t>
    </dgm:pt>
    <dgm:pt modelId="{1F65E268-46B8-4139-9049-FA4A243F3DB8}">
      <dgm:prSet phldrT="[Text]" custT="1"/>
      <dgm:spPr/>
      <dgm:t>
        <a:bodyPr/>
        <a:lstStyle/>
        <a:p>
          <a:r>
            <a:rPr lang="en-US" sz="4000" dirty="0" smtClean="0"/>
            <a:t>Tomorrows JavaScript</a:t>
          </a:r>
          <a:endParaRPr lang="en-US" sz="4000" dirty="0"/>
        </a:p>
      </dgm:t>
    </dgm:pt>
    <dgm:pt modelId="{E9D8CA85-3EBF-41B4-A8C8-262CB6791A43}" type="parTrans" cxnId="{A7FC96A6-5A81-4DF6-ABC5-EE4A15FAECD9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25C529B3-3B76-4AB1-8119-A7E0E1210A8C}" type="sibTrans" cxnId="{A7FC96A6-5A81-4DF6-ABC5-EE4A15FAECD9}">
      <dgm:prSet/>
      <dgm:spPr/>
      <dgm:t>
        <a:bodyPr/>
        <a:lstStyle/>
        <a:p>
          <a:endParaRPr lang="en-US"/>
        </a:p>
      </dgm:t>
    </dgm:pt>
    <dgm:pt modelId="{4AEA68CA-F9FD-4F56-BD2C-25889E6BB106}" type="pres">
      <dgm:prSet presAssocID="{8211D498-010D-4CFD-96A9-3C50B8B324F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8132DD0-44BC-4211-AC9E-5BA1741719EF}" type="pres">
      <dgm:prSet presAssocID="{FBAC81C0-75FB-4A8F-8F17-D3E0C65EA667}" presName="hierRoot1" presStyleCnt="0">
        <dgm:presLayoutVars>
          <dgm:hierBranch val="init"/>
        </dgm:presLayoutVars>
      </dgm:prSet>
      <dgm:spPr/>
    </dgm:pt>
    <dgm:pt modelId="{070A6CAC-1EAF-48D6-A870-950060BCF085}" type="pres">
      <dgm:prSet presAssocID="{FBAC81C0-75FB-4A8F-8F17-D3E0C65EA667}" presName="rootComposite1" presStyleCnt="0"/>
      <dgm:spPr/>
    </dgm:pt>
    <dgm:pt modelId="{60EA59F9-3719-4849-A7EB-BC38AD4BC0B9}" type="pres">
      <dgm:prSet presAssocID="{FBAC81C0-75FB-4A8F-8F17-D3E0C65EA667}" presName="rootText1" presStyleLbl="node0" presStyleIdx="0" presStyleCnt="1" custScaleX="30437" custScaleY="512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48C355-E58C-4B0C-9FC9-8B9E0B3CBD51}" type="pres">
      <dgm:prSet presAssocID="{FBAC81C0-75FB-4A8F-8F17-D3E0C65EA66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50FA2F6-9AF7-4FE9-B088-918523116788}" type="pres">
      <dgm:prSet presAssocID="{FBAC81C0-75FB-4A8F-8F17-D3E0C65EA667}" presName="hierChild2" presStyleCnt="0"/>
      <dgm:spPr/>
    </dgm:pt>
    <dgm:pt modelId="{5BE915E7-B140-44D1-A540-9CB744F563C8}" type="pres">
      <dgm:prSet presAssocID="{E9D8CA85-3EBF-41B4-A8C8-262CB6791A43}" presName="Name64" presStyleLbl="parChTrans1D2" presStyleIdx="0" presStyleCnt="1"/>
      <dgm:spPr/>
      <dgm:t>
        <a:bodyPr/>
        <a:lstStyle/>
        <a:p>
          <a:endParaRPr lang="en-US"/>
        </a:p>
      </dgm:t>
    </dgm:pt>
    <dgm:pt modelId="{9CD79461-07CE-415E-B2FB-9E6DAAA84A30}" type="pres">
      <dgm:prSet presAssocID="{1F65E268-46B8-4139-9049-FA4A243F3DB8}" presName="hierRoot2" presStyleCnt="0">
        <dgm:presLayoutVars>
          <dgm:hierBranch val="init"/>
        </dgm:presLayoutVars>
      </dgm:prSet>
      <dgm:spPr/>
    </dgm:pt>
    <dgm:pt modelId="{A0C16665-6AF0-46B4-AD5B-E2A02F83D12B}" type="pres">
      <dgm:prSet presAssocID="{1F65E268-46B8-4139-9049-FA4A243F3DB8}" presName="rootComposite" presStyleCnt="0"/>
      <dgm:spPr/>
    </dgm:pt>
    <dgm:pt modelId="{7DF219BC-4F72-4324-AD2F-76ED3DA7BC2A}" type="pres">
      <dgm:prSet presAssocID="{1F65E268-46B8-4139-9049-FA4A243F3DB8}" presName="rootText" presStyleLbl="node2" presStyleIdx="0" presStyleCnt="1" custScaleX="33782" custScaleY="50576" custLinFactNeighborX="115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610B1C-AF39-4FFD-9FF8-90FAEDED6013}" type="pres">
      <dgm:prSet presAssocID="{1F65E268-46B8-4139-9049-FA4A243F3DB8}" presName="rootConnector" presStyleLbl="node2" presStyleIdx="0" presStyleCnt="1"/>
      <dgm:spPr/>
      <dgm:t>
        <a:bodyPr/>
        <a:lstStyle/>
        <a:p>
          <a:endParaRPr lang="en-US"/>
        </a:p>
      </dgm:t>
    </dgm:pt>
    <dgm:pt modelId="{B5E89AD2-997B-4807-B877-7FF59CF296FE}" type="pres">
      <dgm:prSet presAssocID="{1F65E268-46B8-4139-9049-FA4A243F3DB8}" presName="hierChild4" presStyleCnt="0"/>
      <dgm:spPr/>
    </dgm:pt>
    <dgm:pt modelId="{05997A70-3801-412C-9A31-1664DEF88CD5}" type="pres">
      <dgm:prSet presAssocID="{1F65E268-46B8-4139-9049-FA4A243F3DB8}" presName="hierChild5" presStyleCnt="0"/>
      <dgm:spPr/>
    </dgm:pt>
    <dgm:pt modelId="{32D96B6B-A6BE-4F76-851F-9989EF356160}" type="pres">
      <dgm:prSet presAssocID="{FBAC81C0-75FB-4A8F-8F17-D3E0C65EA667}" presName="hierChild3" presStyleCnt="0"/>
      <dgm:spPr/>
    </dgm:pt>
  </dgm:ptLst>
  <dgm:cxnLst>
    <dgm:cxn modelId="{FC0589CC-C813-4E31-806E-D73BEFB3E08D}" type="presOf" srcId="{8211D498-010D-4CFD-96A9-3C50B8B324F0}" destId="{4AEA68CA-F9FD-4F56-BD2C-25889E6BB106}" srcOrd="0" destOrd="0" presId="urn:microsoft.com/office/officeart/2009/3/layout/HorizontalOrganizationChart"/>
    <dgm:cxn modelId="{82FF1D21-F869-4E5D-9D58-B74142DB73D3}" type="presOf" srcId="{FBAC81C0-75FB-4A8F-8F17-D3E0C65EA667}" destId="{60EA59F9-3719-4849-A7EB-BC38AD4BC0B9}" srcOrd="0" destOrd="0" presId="urn:microsoft.com/office/officeart/2009/3/layout/HorizontalOrganizationChart"/>
    <dgm:cxn modelId="{A73FDC18-8402-4C01-9B85-BE41BE537B17}" type="presOf" srcId="{E9D8CA85-3EBF-41B4-A8C8-262CB6791A43}" destId="{5BE915E7-B140-44D1-A540-9CB744F563C8}" srcOrd="0" destOrd="0" presId="urn:microsoft.com/office/officeart/2009/3/layout/HorizontalOrganizationChart"/>
    <dgm:cxn modelId="{B2C2BA61-0F7A-4664-945D-AD26D1EE6E24}" srcId="{8211D498-010D-4CFD-96A9-3C50B8B324F0}" destId="{FBAC81C0-75FB-4A8F-8F17-D3E0C65EA667}" srcOrd="0" destOrd="0" parTransId="{B5D4F4DA-4F2C-4D4B-8645-165D749F1D9D}" sibTransId="{39652765-A8AA-4E5E-B5CE-884F9E83C364}"/>
    <dgm:cxn modelId="{E9A31F87-5382-468C-B7EF-3536D126FE58}" type="presOf" srcId="{FBAC81C0-75FB-4A8F-8F17-D3E0C65EA667}" destId="{C448C355-E58C-4B0C-9FC9-8B9E0B3CBD51}" srcOrd="1" destOrd="0" presId="urn:microsoft.com/office/officeart/2009/3/layout/HorizontalOrganizationChart"/>
    <dgm:cxn modelId="{A7FC96A6-5A81-4DF6-ABC5-EE4A15FAECD9}" srcId="{FBAC81C0-75FB-4A8F-8F17-D3E0C65EA667}" destId="{1F65E268-46B8-4139-9049-FA4A243F3DB8}" srcOrd="0" destOrd="0" parTransId="{E9D8CA85-3EBF-41B4-A8C8-262CB6791A43}" sibTransId="{25C529B3-3B76-4AB1-8119-A7E0E1210A8C}"/>
    <dgm:cxn modelId="{56C09BBE-73A8-4505-9921-E64E8DE9BD79}" type="presOf" srcId="{1F65E268-46B8-4139-9049-FA4A243F3DB8}" destId="{7DF219BC-4F72-4324-AD2F-76ED3DA7BC2A}" srcOrd="0" destOrd="0" presId="urn:microsoft.com/office/officeart/2009/3/layout/HorizontalOrganizationChart"/>
    <dgm:cxn modelId="{BF20491B-7E7F-45D7-8BFD-E9D54D695C32}" type="presOf" srcId="{1F65E268-46B8-4139-9049-FA4A243F3DB8}" destId="{FE610B1C-AF39-4FFD-9FF8-90FAEDED6013}" srcOrd="1" destOrd="0" presId="urn:microsoft.com/office/officeart/2009/3/layout/HorizontalOrganizationChart"/>
    <dgm:cxn modelId="{36BF4B40-5715-4FA1-9632-D5A85B0281EF}" type="presParOf" srcId="{4AEA68CA-F9FD-4F56-BD2C-25889E6BB106}" destId="{28132DD0-44BC-4211-AC9E-5BA1741719EF}" srcOrd="0" destOrd="0" presId="urn:microsoft.com/office/officeart/2009/3/layout/HorizontalOrganizationChart"/>
    <dgm:cxn modelId="{7AF9044D-23E0-4B97-96B5-F229942EFE48}" type="presParOf" srcId="{28132DD0-44BC-4211-AC9E-5BA1741719EF}" destId="{070A6CAC-1EAF-48D6-A870-950060BCF085}" srcOrd="0" destOrd="0" presId="urn:microsoft.com/office/officeart/2009/3/layout/HorizontalOrganizationChart"/>
    <dgm:cxn modelId="{E54A308A-E55B-454A-BC3F-6F9370F50235}" type="presParOf" srcId="{070A6CAC-1EAF-48D6-A870-950060BCF085}" destId="{60EA59F9-3719-4849-A7EB-BC38AD4BC0B9}" srcOrd="0" destOrd="0" presId="urn:microsoft.com/office/officeart/2009/3/layout/HorizontalOrganizationChart"/>
    <dgm:cxn modelId="{844FE298-6928-4AB4-A7D3-16E831B2A4DA}" type="presParOf" srcId="{070A6CAC-1EAF-48D6-A870-950060BCF085}" destId="{C448C355-E58C-4B0C-9FC9-8B9E0B3CBD51}" srcOrd="1" destOrd="0" presId="urn:microsoft.com/office/officeart/2009/3/layout/HorizontalOrganizationChart"/>
    <dgm:cxn modelId="{6FB170DB-ECCF-4314-8C9B-A3394FC42467}" type="presParOf" srcId="{28132DD0-44BC-4211-AC9E-5BA1741719EF}" destId="{F50FA2F6-9AF7-4FE9-B088-918523116788}" srcOrd="1" destOrd="0" presId="urn:microsoft.com/office/officeart/2009/3/layout/HorizontalOrganizationChart"/>
    <dgm:cxn modelId="{4023D357-2E6C-492F-963C-B18A58DB3E8B}" type="presParOf" srcId="{F50FA2F6-9AF7-4FE9-B088-918523116788}" destId="{5BE915E7-B140-44D1-A540-9CB744F563C8}" srcOrd="0" destOrd="0" presId="urn:microsoft.com/office/officeart/2009/3/layout/HorizontalOrganizationChart"/>
    <dgm:cxn modelId="{2F9C10B2-A706-444A-B40A-EB173AE55FDF}" type="presParOf" srcId="{F50FA2F6-9AF7-4FE9-B088-918523116788}" destId="{9CD79461-07CE-415E-B2FB-9E6DAAA84A30}" srcOrd="1" destOrd="0" presId="urn:microsoft.com/office/officeart/2009/3/layout/HorizontalOrganizationChart"/>
    <dgm:cxn modelId="{F332A4A2-E7E5-4F2E-ABB8-E740DBC99EC6}" type="presParOf" srcId="{9CD79461-07CE-415E-B2FB-9E6DAAA84A30}" destId="{A0C16665-6AF0-46B4-AD5B-E2A02F83D12B}" srcOrd="0" destOrd="0" presId="urn:microsoft.com/office/officeart/2009/3/layout/HorizontalOrganizationChart"/>
    <dgm:cxn modelId="{5236B640-2168-412D-9DA9-0BDE9DA3006A}" type="presParOf" srcId="{A0C16665-6AF0-46B4-AD5B-E2A02F83D12B}" destId="{7DF219BC-4F72-4324-AD2F-76ED3DA7BC2A}" srcOrd="0" destOrd="0" presId="urn:microsoft.com/office/officeart/2009/3/layout/HorizontalOrganizationChart"/>
    <dgm:cxn modelId="{81C91004-5C05-4246-83E2-5907012340BC}" type="presParOf" srcId="{A0C16665-6AF0-46B4-AD5B-E2A02F83D12B}" destId="{FE610B1C-AF39-4FFD-9FF8-90FAEDED6013}" srcOrd="1" destOrd="0" presId="urn:microsoft.com/office/officeart/2009/3/layout/HorizontalOrganizationChart"/>
    <dgm:cxn modelId="{9A97CF83-88C4-4127-81C5-D7F425D66C28}" type="presParOf" srcId="{9CD79461-07CE-415E-B2FB-9E6DAAA84A30}" destId="{B5E89AD2-997B-4807-B877-7FF59CF296FE}" srcOrd="1" destOrd="0" presId="urn:microsoft.com/office/officeart/2009/3/layout/HorizontalOrganizationChart"/>
    <dgm:cxn modelId="{E2B52605-0E3E-4EA8-9FD3-36770E05FB2F}" type="presParOf" srcId="{9CD79461-07CE-415E-B2FB-9E6DAAA84A30}" destId="{05997A70-3801-412C-9A31-1664DEF88CD5}" srcOrd="2" destOrd="0" presId="urn:microsoft.com/office/officeart/2009/3/layout/HorizontalOrganizationChart"/>
    <dgm:cxn modelId="{5970DB45-FC1A-4FA1-8C1C-7A21A385172B}" type="presParOf" srcId="{28132DD0-44BC-4211-AC9E-5BA1741719EF}" destId="{32D96B6B-A6BE-4F76-851F-9989EF35616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11D498-010D-4CFD-96A9-3C50B8B324F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AC81C0-75FB-4A8F-8F17-D3E0C65EA667}">
      <dgm:prSet phldrT="[Text]" custT="1"/>
      <dgm:spPr/>
      <dgm:t>
        <a:bodyPr/>
        <a:lstStyle/>
        <a:p>
          <a:r>
            <a:rPr lang="en-US" sz="4000" dirty="0" smtClean="0"/>
            <a:t>Todays JavaScript</a:t>
          </a:r>
          <a:endParaRPr lang="en-US" sz="4000" dirty="0"/>
        </a:p>
      </dgm:t>
    </dgm:pt>
    <dgm:pt modelId="{B5D4F4DA-4F2C-4D4B-8645-165D749F1D9D}" type="parTrans" cxnId="{B2C2BA61-0F7A-4664-945D-AD26D1EE6E24}">
      <dgm:prSet/>
      <dgm:spPr/>
      <dgm:t>
        <a:bodyPr/>
        <a:lstStyle/>
        <a:p>
          <a:endParaRPr lang="en-US"/>
        </a:p>
      </dgm:t>
    </dgm:pt>
    <dgm:pt modelId="{39652765-A8AA-4E5E-B5CE-884F9E83C364}" type="sibTrans" cxnId="{B2C2BA61-0F7A-4664-945D-AD26D1EE6E24}">
      <dgm:prSet/>
      <dgm:spPr/>
      <dgm:t>
        <a:bodyPr/>
        <a:lstStyle/>
        <a:p>
          <a:endParaRPr lang="en-US"/>
        </a:p>
      </dgm:t>
    </dgm:pt>
    <dgm:pt modelId="{1F65E268-46B8-4139-9049-FA4A243F3DB8}">
      <dgm:prSet phldrT="[Text]" custT="1"/>
      <dgm:spPr/>
      <dgm:t>
        <a:bodyPr/>
        <a:lstStyle/>
        <a:p>
          <a:r>
            <a:rPr lang="en-US" sz="4000" dirty="0" smtClean="0"/>
            <a:t>Tomorrows JavaScript</a:t>
          </a:r>
          <a:endParaRPr lang="en-US" sz="4000" dirty="0"/>
        </a:p>
      </dgm:t>
    </dgm:pt>
    <dgm:pt modelId="{E9D8CA85-3EBF-41B4-A8C8-262CB6791A43}" type="parTrans" cxnId="{A7FC96A6-5A81-4DF6-ABC5-EE4A15FAECD9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25C529B3-3B76-4AB1-8119-A7E0E1210A8C}" type="sibTrans" cxnId="{A7FC96A6-5A81-4DF6-ABC5-EE4A15FAECD9}">
      <dgm:prSet/>
      <dgm:spPr/>
      <dgm:t>
        <a:bodyPr/>
        <a:lstStyle/>
        <a:p>
          <a:endParaRPr lang="en-US"/>
        </a:p>
      </dgm:t>
    </dgm:pt>
    <dgm:pt modelId="{4AEA68CA-F9FD-4F56-BD2C-25889E6BB106}" type="pres">
      <dgm:prSet presAssocID="{8211D498-010D-4CFD-96A9-3C50B8B324F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8132DD0-44BC-4211-AC9E-5BA1741719EF}" type="pres">
      <dgm:prSet presAssocID="{FBAC81C0-75FB-4A8F-8F17-D3E0C65EA667}" presName="hierRoot1" presStyleCnt="0">
        <dgm:presLayoutVars>
          <dgm:hierBranch val="init"/>
        </dgm:presLayoutVars>
      </dgm:prSet>
      <dgm:spPr/>
    </dgm:pt>
    <dgm:pt modelId="{070A6CAC-1EAF-48D6-A870-950060BCF085}" type="pres">
      <dgm:prSet presAssocID="{FBAC81C0-75FB-4A8F-8F17-D3E0C65EA667}" presName="rootComposite1" presStyleCnt="0"/>
      <dgm:spPr/>
    </dgm:pt>
    <dgm:pt modelId="{60EA59F9-3719-4849-A7EB-BC38AD4BC0B9}" type="pres">
      <dgm:prSet presAssocID="{FBAC81C0-75FB-4A8F-8F17-D3E0C65EA667}" presName="rootText1" presStyleLbl="node0" presStyleIdx="0" presStyleCnt="1" custScaleX="30437" custScaleY="512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48C355-E58C-4B0C-9FC9-8B9E0B3CBD51}" type="pres">
      <dgm:prSet presAssocID="{FBAC81C0-75FB-4A8F-8F17-D3E0C65EA66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50FA2F6-9AF7-4FE9-B088-918523116788}" type="pres">
      <dgm:prSet presAssocID="{FBAC81C0-75FB-4A8F-8F17-D3E0C65EA667}" presName="hierChild2" presStyleCnt="0"/>
      <dgm:spPr/>
    </dgm:pt>
    <dgm:pt modelId="{5BE915E7-B140-44D1-A540-9CB744F563C8}" type="pres">
      <dgm:prSet presAssocID="{E9D8CA85-3EBF-41B4-A8C8-262CB6791A43}" presName="Name64" presStyleLbl="parChTrans1D2" presStyleIdx="0" presStyleCnt="1"/>
      <dgm:spPr/>
      <dgm:t>
        <a:bodyPr/>
        <a:lstStyle/>
        <a:p>
          <a:endParaRPr lang="en-US"/>
        </a:p>
      </dgm:t>
    </dgm:pt>
    <dgm:pt modelId="{9CD79461-07CE-415E-B2FB-9E6DAAA84A30}" type="pres">
      <dgm:prSet presAssocID="{1F65E268-46B8-4139-9049-FA4A243F3DB8}" presName="hierRoot2" presStyleCnt="0">
        <dgm:presLayoutVars>
          <dgm:hierBranch val="init"/>
        </dgm:presLayoutVars>
      </dgm:prSet>
      <dgm:spPr/>
    </dgm:pt>
    <dgm:pt modelId="{A0C16665-6AF0-46B4-AD5B-E2A02F83D12B}" type="pres">
      <dgm:prSet presAssocID="{1F65E268-46B8-4139-9049-FA4A243F3DB8}" presName="rootComposite" presStyleCnt="0"/>
      <dgm:spPr/>
    </dgm:pt>
    <dgm:pt modelId="{7DF219BC-4F72-4324-AD2F-76ED3DA7BC2A}" type="pres">
      <dgm:prSet presAssocID="{1F65E268-46B8-4139-9049-FA4A243F3DB8}" presName="rootText" presStyleLbl="node2" presStyleIdx="0" presStyleCnt="1" custScaleX="33782" custScaleY="50576" custLinFactNeighborX="115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610B1C-AF39-4FFD-9FF8-90FAEDED6013}" type="pres">
      <dgm:prSet presAssocID="{1F65E268-46B8-4139-9049-FA4A243F3DB8}" presName="rootConnector" presStyleLbl="node2" presStyleIdx="0" presStyleCnt="1"/>
      <dgm:spPr/>
      <dgm:t>
        <a:bodyPr/>
        <a:lstStyle/>
        <a:p>
          <a:endParaRPr lang="en-US"/>
        </a:p>
      </dgm:t>
    </dgm:pt>
    <dgm:pt modelId="{B5E89AD2-997B-4807-B877-7FF59CF296FE}" type="pres">
      <dgm:prSet presAssocID="{1F65E268-46B8-4139-9049-FA4A243F3DB8}" presName="hierChild4" presStyleCnt="0"/>
      <dgm:spPr/>
    </dgm:pt>
    <dgm:pt modelId="{05997A70-3801-412C-9A31-1664DEF88CD5}" type="pres">
      <dgm:prSet presAssocID="{1F65E268-46B8-4139-9049-FA4A243F3DB8}" presName="hierChild5" presStyleCnt="0"/>
      <dgm:spPr/>
    </dgm:pt>
    <dgm:pt modelId="{32D96B6B-A6BE-4F76-851F-9989EF356160}" type="pres">
      <dgm:prSet presAssocID="{FBAC81C0-75FB-4A8F-8F17-D3E0C65EA667}" presName="hierChild3" presStyleCnt="0"/>
      <dgm:spPr/>
    </dgm:pt>
  </dgm:ptLst>
  <dgm:cxnLst>
    <dgm:cxn modelId="{511490A8-C981-49E2-A4D1-6CA53BD3CEC0}" type="presOf" srcId="{FBAC81C0-75FB-4A8F-8F17-D3E0C65EA667}" destId="{C448C355-E58C-4B0C-9FC9-8B9E0B3CBD51}" srcOrd="1" destOrd="0" presId="urn:microsoft.com/office/officeart/2009/3/layout/HorizontalOrganizationChart"/>
    <dgm:cxn modelId="{8F847172-EC22-4E08-BFF2-435C53B5DDAE}" type="presOf" srcId="{1F65E268-46B8-4139-9049-FA4A243F3DB8}" destId="{7DF219BC-4F72-4324-AD2F-76ED3DA7BC2A}" srcOrd="0" destOrd="0" presId="urn:microsoft.com/office/officeart/2009/3/layout/HorizontalOrganizationChart"/>
    <dgm:cxn modelId="{A7FC96A6-5A81-4DF6-ABC5-EE4A15FAECD9}" srcId="{FBAC81C0-75FB-4A8F-8F17-D3E0C65EA667}" destId="{1F65E268-46B8-4139-9049-FA4A243F3DB8}" srcOrd="0" destOrd="0" parTransId="{E9D8CA85-3EBF-41B4-A8C8-262CB6791A43}" sibTransId="{25C529B3-3B76-4AB1-8119-A7E0E1210A8C}"/>
    <dgm:cxn modelId="{581647FF-523B-423F-A693-BFA5EE439F9D}" type="presOf" srcId="{FBAC81C0-75FB-4A8F-8F17-D3E0C65EA667}" destId="{60EA59F9-3719-4849-A7EB-BC38AD4BC0B9}" srcOrd="0" destOrd="0" presId="urn:microsoft.com/office/officeart/2009/3/layout/HorizontalOrganizationChart"/>
    <dgm:cxn modelId="{B2C2BA61-0F7A-4664-945D-AD26D1EE6E24}" srcId="{8211D498-010D-4CFD-96A9-3C50B8B324F0}" destId="{FBAC81C0-75FB-4A8F-8F17-D3E0C65EA667}" srcOrd="0" destOrd="0" parTransId="{B5D4F4DA-4F2C-4D4B-8645-165D749F1D9D}" sibTransId="{39652765-A8AA-4E5E-B5CE-884F9E83C364}"/>
    <dgm:cxn modelId="{B3256D42-E6A4-443B-962F-B74C27C0CB74}" type="presOf" srcId="{8211D498-010D-4CFD-96A9-3C50B8B324F0}" destId="{4AEA68CA-F9FD-4F56-BD2C-25889E6BB106}" srcOrd="0" destOrd="0" presId="urn:microsoft.com/office/officeart/2009/3/layout/HorizontalOrganizationChart"/>
    <dgm:cxn modelId="{3EFC9BAE-6459-4AAF-8609-4B71C52D4BEB}" type="presOf" srcId="{1F65E268-46B8-4139-9049-FA4A243F3DB8}" destId="{FE610B1C-AF39-4FFD-9FF8-90FAEDED6013}" srcOrd="1" destOrd="0" presId="urn:microsoft.com/office/officeart/2009/3/layout/HorizontalOrganizationChart"/>
    <dgm:cxn modelId="{7D182925-CC01-4C40-A9B9-5F786ABF2397}" type="presOf" srcId="{E9D8CA85-3EBF-41B4-A8C8-262CB6791A43}" destId="{5BE915E7-B140-44D1-A540-9CB744F563C8}" srcOrd="0" destOrd="0" presId="urn:microsoft.com/office/officeart/2009/3/layout/HorizontalOrganizationChart"/>
    <dgm:cxn modelId="{398DAF34-5EE7-4B8B-A09A-3F7DCBF6A564}" type="presParOf" srcId="{4AEA68CA-F9FD-4F56-BD2C-25889E6BB106}" destId="{28132DD0-44BC-4211-AC9E-5BA1741719EF}" srcOrd="0" destOrd="0" presId="urn:microsoft.com/office/officeart/2009/3/layout/HorizontalOrganizationChart"/>
    <dgm:cxn modelId="{F500D16B-31EB-4C04-A1B3-F1538E72A647}" type="presParOf" srcId="{28132DD0-44BC-4211-AC9E-5BA1741719EF}" destId="{070A6CAC-1EAF-48D6-A870-950060BCF085}" srcOrd="0" destOrd="0" presId="urn:microsoft.com/office/officeart/2009/3/layout/HorizontalOrganizationChart"/>
    <dgm:cxn modelId="{AD3B41DB-47A1-42C3-8EB8-72B494EB38FA}" type="presParOf" srcId="{070A6CAC-1EAF-48D6-A870-950060BCF085}" destId="{60EA59F9-3719-4849-A7EB-BC38AD4BC0B9}" srcOrd="0" destOrd="0" presId="urn:microsoft.com/office/officeart/2009/3/layout/HorizontalOrganizationChart"/>
    <dgm:cxn modelId="{F3A5C0B3-7E92-4728-B6AF-714423108515}" type="presParOf" srcId="{070A6CAC-1EAF-48D6-A870-950060BCF085}" destId="{C448C355-E58C-4B0C-9FC9-8B9E0B3CBD51}" srcOrd="1" destOrd="0" presId="urn:microsoft.com/office/officeart/2009/3/layout/HorizontalOrganizationChart"/>
    <dgm:cxn modelId="{B614719E-E08B-4FB3-A1F5-18D69BB0C08E}" type="presParOf" srcId="{28132DD0-44BC-4211-AC9E-5BA1741719EF}" destId="{F50FA2F6-9AF7-4FE9-B088-918523116788}" srcOrd="1" destOrd="0" presId="urn:microsoft.com/office/officeart/2009/3/layout/HorizontalOrganizationChart"/>
    <dgm:cxn modelId="{CB65DE6D-8A62-4AEA-8092-97FB68BC2735}" type="presParOf" srcId="{F50FA2F6-9AF7-4FE9-B088-918523116788}" destId="{5BE915E7-B140-44D1-A540-9CB744F563C8}" srcOrd="0" destOrd="0" presId="urn:microsoft.com/office/officeart/2009/3/layout/HorizontalOrganizationChart"/>
    <dgm:cxn modelId="{7263C228-4268-4C77-B8A5-2B35034AD6A3}" type="presParOf" srcId="{F50FA2F6-9AF7-4FE9-B088-918523116788}" destId="{9CD79461-07CE-415E-B2FB-9E6DAAA84A30}" srcOrd="1" destOrd="0" presId="urn:microsoft.com/office/officeart/2009/3/layout/HorizontalOrganizationChart"/>
    <dgm:cxn modelId="{311FF584-8D04-4B37-A4DD-2321493AF341}" type="presParOf" srcId="{9CD79461-07CE-415E-B2FB-9E6DAAA84A30}" destId="{A0C16665-6AF0-46B4-AD5B-E2A02F83D12B}" srcOrd="0" destOrd="0" presId="urn:microsoft.com/office/officeart/2009/3/layout/HorizontalOrganizationChart"/>
    <dgm:cxn modelId="{0C8A2AED-1820-43CB-B4ED-B113EB1154B8}" type="presParOf" srcId="{A0C16665-6AF0-46B4-AD5B-E2A02F83D12B}" destId="{7DF219BC-4F72-4324-AD2F-76ED3DA7BC2A}" srcOrd="0" destOrd="0" presId="urn:microsoft.com/office/officeart/2009/3/layout/HorizontalOrganizationChart"/>
    <dgm:cxn modelId="{F9FADAEB-EB0C-4FA9-855C-27C792D816D2}" type="presParOf" srcId="{A0C16665-6AF0-46B4-AD5B-E2A02F83D12B}" destId="{FE610B1C-AF39-4FFD-9FF8-90FAEDED6013}" srcOrd="1" destOrd="0" presId="urn:microsoft.com/office/officeart/2009/3/layout/HorizontalOrganizationChart"/>
    <dgm:cxn modelId="{85DA393F-66AB-4942-BE6E-25F61C8C25EA}" type="presParOf" srcId="{9CD79461-07CE-415E-B2FB-9E6DAAA84A30}" destId="{B5E89AD2-997B-4807-B877-7FF59CF296FE}" srcOrd="1" destOrd="0" presId="urn:microsoft.com/office/officeart/2009/3/layout/HorizontalOrganizationChart"/>
    <dgm:cxn modelId="{75A34761-45BC-4B19-8CAD-F4BAB0707969}" type="presParOf" srcId="{9CD79461-07CE-415E-B2FB-9E6DAAA84A30}" destId="{05997A70-3801-412C-9A31-1664DEF88CD5}" srcOrd="2" destOrd="0" presId="urn:microsoft.com/office/officeart/2009/3/layout/HorizontalOrganizationChart"/>
    <dgm:cxn modelId="{FE440EC3-43BD-4A5F-859B-67ABAED4E8FA}" type="presParOf" srcId="{28132DD0-44BC-4211-AC9E-5BA1741719EF}" destId="{32D96B6B-A6BE-4F76-851F-9989EF35616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915E7-B140-44D1-A540-9CB744F563C8}">
      <dsp:nvSpPr>
        <dsp:cNvPr id="0" name=""/>
        <dsp:cNvSpPr/>
      </dsp:nvSpPr>
      <dsp:spPr>
        <a:xfrm>
          <a:off x="3679757" y="1751330"/>
          <a:ext cx="24192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19210" y="45720"/>
              </a:lnTo>
            </a:path>
          </a:pathLst>
        </a:custGeom>
        <a:noFill/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A59F9-3719-4849-A7EB-BC38AD4BC0B9}">
      <dsp:nvSpPr>
        <dsp:cNvPr id="0" name=""/>
        <dsp:cNvSpPr/>
      </dsp:nvSpPr>
      <dsp:spPr>
        <a:xfrm>
          <a:off x="3673" y="854024"/>
          <a:ext cx="3676083" cy="1886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Todays JavaScript</a:t>
          </a:r>
          <a:endParaRPr lang="en-US" sz="4000" kern="1200" dirty="0"/>
        </a:p>
      </dsp:txBody>
      <dsp:txXfrm>
        <a:off x="3673" y="854024"/>
        <a:ext cx="3676083" cy="1886050"/>
      </dsp:txXfrm>
    </dsp:sp>
    <dsp:sp modelId="{7DF219BC-4F72-4324-AD2F-76ED3DA7BC2A}">
      <dsp:nvSpPr>
        <dsp:cNvPr id="0" name=""/>
        <dsp:cNvSpPr/>
      </dsp:nvSpPr>
      <dsp:spPr>
        <a:xfrm>
          <a:off x="6098967" y="865517"/>
          <a:ext cx="4080082" cy="1863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Tomorrows JavaScript</a:t>
          </a:r>
          <a:endParaRPr lang="en-US" sz="4000" kern="1200" dirty="0"/>
        </a:p>
      </dsp:txBody>
      <dsp:txXfrm>
        <a:off x="6098967" y="865517"/>
        <a:ext cx="4080082" cy="1863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915E7-B140-44D1-A540-9CB744F563C8}">
      <dsp:nvSpPr>
        <dsp:cNvPr id="0" name=""/>
        <dsp:cNvSpPr/>
      </dsp:nvSpPr>
      <dsp:spPr>
        <a:xfrm>
          <a:off x="3679757" y="1358827"/>
          <a:ext cx="24192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19210" y="45720"/>
              </a:lnTo>
            </a:path>
          </a:pathLst>
        </a:custGeom>
        <a:noFill/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A59F9-3719-4849-A7EB-BC38AD4BC0B9}">
      <dsp:nvSpPr>
        <dsp:cNvPr id="0" name=""/>
        <dsp:cNvSpPr/>
      </dsp:nvSpPr>
      <dsp:spPr>
        <a:xfrm>
          <a:off x="3673" y="461522"/>
          <a:ext cx="3676083" cy="1886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Todays JavaScript</a:t>
          </a:r>
          <a:endParaRPr lang="en-US" sz="4000" kern="1200" dirty="0"/>
        </a:p>
      </dsp:txBody>
      <dsp:txXfrm>
        <a:off x="3673" y="461522"/>
        <a:ext cx="3676083" cy="1886050"/>
      </dsp:txXfrm>
    </dsp:sp>
    <dsp:sp modelId="{7DF219BC-4F72-4324-AD2F-76ED3DA7BC2A}">
      <dsp:nvSpPr>
        <dsp:cNvPr id="0" name=""/>
        <dsp:cNvSpPr/>
      </dsp:nvSpPr>
      <dsp:spPr>
        <a:xfrm>
          <a:off x="6098967" y="473015"/>
          <a:ext cx="4080082" cy="1863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Tomorrows JavaScript</a:t>
          </a:r>
          <a:endParaRPr lang="en-US" sz="4000" kern="1200" dirty="0"/>
        </a:p>
      </dsp:txBody>
      <dsp:txXfrm>
        <a:off x="6098967" y="473015"/>
        <a:ext cx="4080082" cy="1863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3B14E-6623-CB43-A2DE-4A35AF63B7DC}" type="datetimeFigureOut">
              <a:rPr lang="en-US" smtClean="0"/>
              <a:t>11/7/16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B9DC-92F8-E444-AD45-0A783F126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17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17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14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be incomplete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02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be faulty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59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be faulty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17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82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1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98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2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9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39178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07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477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3579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92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009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witter.com/basara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hyperlink" Target="http://alm.tool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TypeScript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7200" i="1" dirty="0" smtClean="0"/>
              <a:t>JavaScript</a:t>
            </a:r>
            <a:r>
              <a:rPr lang="en-US" sz="7200" dirty="0" smtClean="0"/>
              <a:t> </a:t>
            </a:r>
            <a:r>
              <a:rPr lang="en-US" sz="7200" i="1" dirty="0" smtClean="0"/>
              <a:t>+</a:t>
            </a:r>
            <a:r>
              <a:rPr lang="en-US" sz="7200" dirty="0" smtClean="0"/>
              <a:t> </a:t>
            </a:r>
            <a:r>
              <a:rPr lang="en-US" sz="7200" i="1" dirty="0" smtClean="0"/>
              <a:t>NXT</a:t>
            </a:r>
            <a:endParaRPr lang="en-US" sz="72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2462" y="5493376"/>
            <a:ext cx="3765792" cy="1388534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hlinkClick r:id="rId3"/>
              </a:rPr>
              <a:t>@</a:t>
            </a:r>
            <a:r>
              <a:rPr lang="en-US" sz="4000" dirty="0" err="1" smtClean="0">
                <a:solidFill>
                  <a:srgbClr val="FF0000"/>
                </a:solidFill>
                <a:hlinkClick r:id="rId3"/>
              </a:rPr>
              <a:t>basarat</a:t>
            </a:r>
            <a:endParaRPr lang="en-US" sz="4000" dirty="0" smtClean="0">
              <a:solidFill>
                <a:srgbClr val="FF0000"/>
              </a:solidFill>
            </a:endParaRPr>
          </a:p>
          <a:p>
            <a:r>
              <a:rPr lang="en-US" sz="2400" i="1" dirty="0" smtClean="0">
                <a:solidFill>
                  <a:schemeClr val="tx1"/>
                </a:solidFill>
              </a:rPr>
              <a:t>Google</a:t>
            </a:r>
            <a:endParaRPr lang="en-US" sz="2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</a:t>
            </a:r>
            <a:r>
              <a:rPr lang="en-US" sz="8000" dirty="0" smtClean="0">
                <a:solidFill>
                  <a:srgbClr val="DCDCDC"/>
                </a:solidFill>
                <a:latin typeface="Courier New"/>
              </a:rPr>
              <a:t>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693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</a:t>
            </a:r>
            <a:r>
              <a:rPr lang="en-US" sz="8000" dirty="0" smtClean="0">
                <a:solidFill>
                  <a:srgbClr val="DCDCDC"/>
                </a:solidFill>
                <a:latin typeface="Courier New"/>
              </a:rPr>
              <a:t>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"[object Object]"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2457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!= []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0525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0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9991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749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5451027"/>
            <a:ext cx="10514752" cy="8223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"[</a:t>
            </a:r>
            <a:r>
              <a:rPr lang="en-US" sz="8000" dirty="0">
                <a:solidFill>
                  <a:srgbClr val="CC9393"/>
                </a:solidFill>
                <a:latin typeface="Courier New"/>
              </a:rPr>
              <a:t>object Object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][</a:t>
            </a:r>
            <a:r>
              <a:rPr lang="en-US" sz="8000" dirty="0">
                <a:solidFill>
                  <a:srgbClr val="DCA3A3"/>
                </a:solidFill>
                <a:latin typeface="Courier New"/>
              </a:rPr>
              <a:t>object Object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]"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1678" y="4127588"/>
            <a:ext cx="1439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111111"/>
                </a:solidFill>
                <a:latin typeface="Open Sans"/>
              </a:rPr>
              <a:t>V8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74872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5451027"/>
            <a:ext cx="10514752" cy="8223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 err="1">
                <a:solidFill>
                  <a:srgbClr val="7F9F7F"/>
                </a:solidFill>
                <a:latin typeface="Courier New"/>
              </a:rPr>
              <a:t>NaN</a:t>
            </a:r>
            <a:endParaRPr lang="en-US" sz="138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1678" y="4127588"/>
            <a:ext cx="11544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111111"/>
                </a:solidFill>
                <a:latin typeface="Open Sans"/>
              </a:rPr>
              <a:t>IE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02364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+ </a:t>
            </a:r>
            <a:r>
              <a:rPr lang="en-US" sz="8000" dirty="0">
                <a:solidFill>
                  <a:srgbClr val="8CD0D3"/>
                </a:solidFill>
                <a:latin typeface="Courier New"/>
              </a:rPr>
              <a:t>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EFDCBC"/>
                </a:solidFill>
                <a:latin typeface="Courier New"/>
              </a:rPr>
              <a:t>hello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>
                <a:solidFill>
                  <a:srgbClr val="8CD0D3"/>
                </a:solidFill>
                <a:latin typeface="Courier New"/>
              </a:rPr>
              <a:t>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732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+ (</a:t>
            </a:r>
            <a:r>
              <a:rPr lang="en-US" sz="8000" dirty="0">
                <a:solidFill>
                  <a:srgbClr val="EFEF8F"/>
                </a:solidFill>
                <a:latin typeface="Courier New"/>
              </a:rPr>
              <a:t>-1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)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EFDCBC"/>
                </a:solidFill>
                <a:latin typeface="Courier New"/>
              </a:rPr>
              <a:t>hello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-</a:t>
            </a:r>
            <a:r>
              <a:rPr lang="en-US" sz="8000" dirty="0">
                <a:solidFill>
                  <a:srgbClr val="8CD0D3"/>
                </a:solidFill>
                <a:latin typeface="Courier New"/>
              </a:rPr>
              <a:t>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137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REPOS\conf-siseix-mexico-typescript\images\horse runn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973" y="523611"/>
            <a:ext cx="10058543" cy="565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87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</p:spPr>
      </p:pic>
    </p:spTree>
    <p:extLst>
      <p:ext uri="{BB962C8B-B14F-4D97-AF65-F5344CB8AC3E}">
        <p14:creationId xmlns:p14="http://schemas.microsoft.com/office/powerpoint/2010/main" val="21402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 smtClean="0">
                <a:solidFill>
                  <a:srgbClr val="EFEF8F"/>
                </a:solidFill>
                <a:latin typeface="Courier New"/>
              </a:rPr>
              <a:t>- 1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3167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>
                <a:solidFill>
                  <a:srgbClr val="EFEF8F"/>
                </a:solidFill>
                <a:latin typeface="Courier New"/>
              </a:rPr>
              <a:t>- 1</a:t>
            </a:r>
            <a:endParaRPr lang="en-US" sz="9600" cap="all" spc="200" dirty="0">
              <a:solidFill>
                <a:schemeClr val="tx2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 err="1">
                <a:solidFill>
                  <a:srgbClr val="7F9F7F"/>
                </a:solidFill>
                <a:latin typeface="Courier New"/>
              </a:rPr>
              <a:t>NaN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3167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REPOS\conf-siseix-mexico-typescript\images\half horse runn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038" y="649435"/>
            <a:ext cx="5279366" cy="572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85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We can lint this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 smtClean="0">
                <a:solidFill>
                  <a:srgbClr val="EFEF8F"/>
                </a:solidFill>
                <a:latin typeface="Courier New"/>
              </a:rPr>
              <a:t>- 1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521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Lint this?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9"/>
            <a:ext cx="10178322" cy="214797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8000" dirty="0">
                <a:solidFill>
                  <a:srgbClr val="EFEF8F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80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a,b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){ </a:t>
            </a:r>
            <a:r>
              <a:rPr lang="en-US" sz="80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8000" dirty="0" err="1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a+b</a:t>
            </a:r>
            <a:r>
              <a:rPr lang="en-US" sz="80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} </a:t>
            </a:r>
          </a:p>
          <a:p>
            <a:pPr marL="0" indent="0">
              <a:buNone/>
            </a:pPr>
            <a:endParaRPr lang="en-US" sz="80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80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([], {})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2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Lint this?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9"/>
            <a:ext cx="10178322" cy="214797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4800" dirty="0">
                <a:solidFill>
                  <a:srgbClr val="EFEF8F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a,b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){ </a:t>
            </a:r>
            <a:r>
              <a:rPr lang="en-US" sz="48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a+b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} </a:t>
            </a:r>
            <a:endParaRPr lang="en-US" sz="48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4800" dirty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add(foo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, bar)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99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Lint this?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9"/>
            <a:ext cx="10178322" cy="313138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foo = 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getServerFoo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(); </a:t>
            </a:r>
            <a:endParaRPr lang="en-US" sz="48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48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bar = 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getServerBar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(); </a:t>
            </a:r>
            <a:endParaRPr lang="en-US" sz="48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4800" dirty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err="1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someModule.add</a:t>
            </a:r>
            <a:r>
              <a:rPr lang="en-US" sz="48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 err="1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foo,bar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);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37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9600" dirty="0" smtClean="0"/>
              <a:t>Linter on Steroids</a:t>
            </a:r>
            <a:endParaRPr lang="en-US" sz="9600" dirty="0"/>
          </a:p>
        </p:txBody>
      </p:sp>
      <p:pic>
        <p:nvPicPr>
          <p:cNvPr id="5122" name="Picture 2" descr="D:\REPOS\conf-siseix-mexico-typescript\images\ts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695" y="1874517"/>
            <a:ext cx="6334994" cy="448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84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426" y="2389518"/>
            <a:ext cx="10178322" cy="394227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a-DK" sz="4800" b="1" dirty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foo = []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bar = {}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baz = []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{}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qux = {}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{}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tix = </a:t>
            </a:r>
            <a:r>
              <a:rPr lang="da-DK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""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- 123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80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TypeScript</a:t>
            </a:r>
            <a:endParaRPr lang="en-US" sz="9600" dirty="0"/>
          </a:p>
        </p:txBody>
      </p:sp>
      <p:pic>
        <p:nvPicPr>
          <p:cNvPr id="6146" name="Picture 2" descr="D:\REPOS\conf-siseix-mexico-typescript\images\erro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427" y="2152111"/>
            <a:ext cx="8361363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87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3792800"/>
          </a:xfrm>
        </p:spPr>
        <p:txBody>
          <a:bodyPr>
            <a:noAutofit/>
          </a:bodyPr>
          <a:lstStyle/>
          <a:p>
            <a:r>
              <a:rPr lang="en-US" sz="13800" dirty="0" smtClean="0"/>
              <a:t>LESS </a:t>
            </a:r>
            <a:r>
              <a:rPr lang="en-US" sz="28700" dirty="0" smtClean="0"/>
              <a:t>WAT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26092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9600" dirty="0" smtClean="0"/>
              <a:t>What is TypeScript?</a:t>
            </a:r>
            <a:endParaRPr lang="en-US" sz="9600" dirty="0"/>
          </a:p>
        </p:txBody>
      </p:sp>
      <p:pic>
        <p:nvPicPr>
          <p:cNvPr id="7170" name="Picture 2" descr="D:\REPOS\conf-siseix-mexico-typescript\images\typescri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415" y="1874517"/>
            <a:ext cx="4440866" cy="444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7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Just JavaScript</a:t>
            </a:r>
            <a:endParaRPr lang="en-US" sz="9600" dirty="0"/>
          </a:p>
        </p:txBody>
      </p:sp>
      <p:pic>
        <p:nvPicPr>
          <p:cNvPr id="8194" name="Picture 2" descr="D:\REPOS\conf-siseix-mexico-typescript\images\javascri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439" y="1874517"/>
            <a:ext cx="4699899" cy="469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58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644" y="345055"/>
            <a:ext cx="10178322" cy="3243533"/>
          </a:xfrm>
        </p:spPr>
        <p:txBody>
          <a:bodyPr>
            <a:noAutofit/>
          </a:bodyPr>
          <a:lstStyle/>
          <a:p>
            <a:pPr marL="0" indent="0" algn="ctr" fontAlgn="base">
              <a:lnSpc>
                <a:spcPct val="100000"/>
              </a:lnSpc>
              <a:buNone/>
            </a:pPr>
            <a:r>
              <a:rPr lang="en-US" sz="6000" dirty="0"/>
              <a:t>Linter</a:t>
            </a:r>
          </a:p>
          <a:p>
            <a:pPr marL="0" indent="0" algn="ctr" fontAlgn="base">
              <a:lnSpc>
                <a:spcPct val="100000"/>
              </a:lnSpc>
              <a:buNone/>
            </a:pPr>
            <a:r>
              <a:rPr lang="en-US" sz="6000" dirty="0"/>
              <a:t>+</a:t>
            </a:r>
          </a:p>
          <a:p>
            <a:pPr marL="0" indent="0" algn="ctr" fontAlgn="base">
              <a:lnSpc>
                <a:spcPct val="100000"/>
              </a:lnSpc>
              <a:buNone/>
            </a:pPr>
            <a:r>
              <a:rPr lang="en-US" sz="6000" dirty="0" err="1" smtClean="0"/>
              <a:t>Transpiler</a:t>
            </a:r>
            <a:endParaRPr lang="en-US" sz="6000" dirty="0" smtClean="0"/>
          </a:p>
        </p:txBody>
      </p:sp>
      <p:pic>
        <p:nvPicPr>
          <p:cNvPr id="9218" name="Picture 2" descr="D:\REPOS\conf-siseix-mexico-typescript\images\ts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543" y="4354363"/>
            <a:ext cx="290512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96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1500" dirty="0" smtClean="0"/>
              <a:t>JS File =&gt; TS File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39631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659759"/>
            <a:ext cx="10178322" cy="1492132"/>
          </a:xfrm>
        </p:spPr>
        <p:txBody>
          <a:bodyPr>
            <a:normAutofit/>
          </a:bodyPr>
          <a:lstStyle/>
          <a:p>
            <a:r>
              <a:rPr lang="en-US" sz="9600" dirty="0" smtClean="0"/>
              <a:t>Why </a:t>
            </a:r>
            <a:r>
              <a:rPr lang="en-US" sz="9600" dirty="0" err="1" smtClean="0"/>
              <a:t>Transpiler</a:t>
            </a:r>
            <a:r>
              <a:rPr lang="en-US" sz="9600" dirty="0" smtClean="0"/>
              <a:t>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95312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/>
              <a:t>Quick Example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34426" y="2389518"/>
            <a:ext cx="10178322" cy="2734573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err="1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node.on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4800" b="1" dirty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() 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indent="0">
              <a:buNone/>
            </a:pPr>
            <a:r>
              <a:rPr lang="en-US" sz="4800" dirty="0" smtClean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	console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.log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'clicked!'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); </a:t>
            </a:r>
            <a:endParaRPr lang="en-US" sz="48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})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48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/>
              <a:t>Quick Example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34426" y="2389519"/>
            <a:ext cx="10178322" cy="276907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err="1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node.on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, () =&gt; { 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4800" dirty="0" smtClean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.log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'clicked!'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); </a:t>
            </a:r>
            <a:endParaRPr lang="en-US" sz="48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})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89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Let / </a:t>
            </a:r>
            <a:r>
              <a:rPr lang="en-US" sz="9600" dirty="0" err="1" smtClean="0"/>
              <a:t>const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414930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funcs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= [];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75715E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400" dirty="0">
                <a:solidFill>
                  <a:srgbClr val="75715E"/>
                </a:solidFill>
                <a:latin typeface="Consolas" pitchFamily="49" charset="0"/>
                <a:cs typeface="Consolas" pitchFamily="49" charset="0"/>
              </a:rPr>
              <a:t>create a bunch of functions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75715E"/>
                </a:solidFill>
                <a:latin typeface="Consolas" pitchFamily="49" charset="0"/>
                <a:cs typeface="Consolas" pitchFamily="49" charset="0"/>
              </a:rPr>
              <a:t>// Note the use of let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dirty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i = 0; i &lt; 3; i++) 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dirty="0" err="1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funcs.push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() {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dirty="0" smtClean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.log(i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);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   })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115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19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WAT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:\REPOS\conf-siseix-mexico-typescript\images\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280" y="2047044"/>
            <a:ext cx="6167039" cy="431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76680"/>
            <a:ext cx="10178322" cy="1492132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sz="9600" dirty="0"/>
              <a:t>But we won't need </a:t>
            </a:r>
            <a:r>
              <a:rPr lang="en-US" sz="9600" dirty="0" err="1"/>
              <a:t>transpilation</a:t>
            </a:r>
            <a:r>
              <a:rPr lang="en-US" sz="9600" dirty="0"/>
              <a:t> soon</a:t>
            </a:r>
          </a:p>
        </p:txBody>
      </p:sp>
    </p:spTree>
    <p:extLst>
      <p:ext uri="{BB962C8B-B14F-4D97-AF65-F5344CB8AC3E}">
        <p14:creationId xmlns:p14="http://schemas.microsoft.com/office/powerpoint/2010/main" val="322809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The GAP</a:t>
            </a:r>
            <a:endParaRPr lang="en-US" sz="9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5364144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Elbow Connector 6"/>
          <p:cNvCxnSpPr/>
          <p:nvPr/>
        </p:nvCxnSpPr>
        <p:spPr>
          <a:xfrm>
            <a:off x="4917057" y="4054415"/>
            <a:ext cx="2484407" cy="12700"/>
          </a:xfrm>
          <a:prstGeom prst="bentConnector3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64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0242" idx="3"/>
          </p:cNvCxnSpPr>
          <p:nvPr/>
        </p:nvCxnSpPr>
        <p:spPr>
          <a:xfrm>
            <a:off x="7215577" y="2789173"/>
            <a:ext cx="3498431" cy="2679974"/>
          </a:xfrm>
          <a:prstGeom prst="bentConnector3">
            <a:avLst>
              <a:gd name="adj1" fmla="val 63315"/>
            </a:avLst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Bridge</a:t>
            </a:r>
            <a:endParaRPr lang="en-US" sz="9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087337"/>
              </p:ext>
            </p:extLst>
          </p:nvPr>
        </p:nvGraphicFramePr>
        <p:xfrm>
          <a:off x="1251678" y="4048904"/>
          <a:ext cx="10179050" cy="2809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42" name="Picture 2" descr="D:\REPOS\conf-siseix-mexico-typescript\images\ts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32" y="2030253"/>
            <a:ext cx="2143245" cy="15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Elbow Connector 7"/>
          <p:cNvCxnSpPr>
            <a:endCxn id="10242" idx="1"/>
          </p:cNvCxnSpPr>
          <p:nvPr/>
        </p:nvCxnSpPr>
        <p:spPr>
          <a:xfrm flipV="1">
            <a:off x="2294627" y="2789173"/>
            <a:ext cx="2777705" cy="2300412"/>
          </a:xfrm>
          <a:prstGeom prst="bentConnector3">
            <a:avLst>
              <a:gd name="adj1" fmla="val 27640"/>
            </a:avLst>
          </a:prstGeom>
          <a:ln w="1270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93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MYTHS</a:t>
            </a:r>
            <a:br>
              <a:rPr lang="en-US" dirty="0" smtClean="0"/>
            </a:b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Concerns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4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76680"/>
            <a:ext cx="10178322" cy="1492132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sz="9600" dirty="0" smtClean="0"/>
              <a:t>Static VS DYNAMIC</a:t>
            </a:r>
            <a:br>
              <a:rPr lang="en-US" sz="9600" dirty="0" smtClean="0"/>
            </a:b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4932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smtClean="0"/>
              <a:t>All I need are tests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Test Claim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706235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Tests</a:t>
            </a:r>
            <a:endParaRPr lang="en-US" sz="9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99" y="1874517"/>
            <a:ext cx="7708279" cy="4790145"/>
          </a:xfrm>
        </p:spPr>
      </p:pic>
    </p:spTree>
    <p:extLst>
      <p:ext uri="{BB962C8B-B14F-4D97-AF65-F5344CB8AC3E}">
        <p14:creationId xmlns:p14="http://schemas.microsoft.com/office/powerpoint/2010/main" val="8772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Tests</a:t>
            </a:r>
            <a:endParaRPr lang="en-US" sz="9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46" y="1874517"/>
            <a:ext cx="6538386" cy="4903790"/>
          </a:xfrm>
        </p:spPr>
      </p:pic>
    </p:spTree>
    <p:extLst>
      <p:ext uri="{BB962C8B-B14F-4D97-AF65-F5344CB8AC3E}">
        <p14:creationId xmlns:p14="http://schemas.microsoft.com/office/powerpoint/2010/main" val="187189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BUILDs</a:t>
            </a:r>
            <a:endParaRPr lang="en-US" sz="9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531" y="1874517"/>
            <a:ext cx="8440616" cy="4747846"/>
          </a:xfrm>
        </p:spPr>
      </p:pic>
    </p:spTree>
    <p:extLst>
      <p:ext uri="{BB962C8B-B14F-4D97-AF65-F5344CB8AC3E}">
        <p14:creationId xmlns:p14="http://schemas.microsoft.com/office/powerpoint/2010/main" val="15267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You can never provide good documentation without mentioning the types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Types are docs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502721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AWWW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D:\REPOS\conf-siseix-mexico-typescript\images\aw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79" y="1874517"/>
            <a:ext cx="8168367" cy="459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61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Example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1103959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b="1" dirty="0" err="1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leftPad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40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40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len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40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ch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239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JavaScript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28389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arguments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[0] 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+ </a:t>
            </a:r>
            <a:r>
              <a:rPr lang="en-US" sz="3600" dirty="0" smtClean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arguments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[1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]; </a:t>
            </a:r>
            <a:endParaRPr lang="en-US" sz="36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9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6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JavaScript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28389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(num1, num2) 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num1 + num2; </a:t>
            </a:r>
            <a:endParaRPr lang="en-US" sz="36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9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51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/>
              <a:t>The </a:t>
            </a:r>
            <a:r>
              <a:rPr lang="en-US" sz="6000" dirty="0" err="1" smtClean="0"/>
              <a:t>TypeScript</a:t>
            </a:r>
            <a:r>
              <a:rPr lang="en-US" sz="6000" dirty="0" smtClean="0"/>
              <a:t> </a:t>
            </a:r>
            <a:r>
              <a:rPr lang="en-US" sz="6000" dirty="0"/>
              <a:t>Type System is Optional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Optional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505384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</a:t>
            </a:r>
            <a:r>
              <a:rPr lang="en-US" sz="9600" dirty="0" err="1" smtClean="0"/>
              <a:t>TypeScript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28389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(num1, num2) 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num1 + num2; </a:t>
            </a:r>
            <a:endParaRPr lang="en-US" sz="36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9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18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</a:t>
            </a:r>
            <a:r>
              <a:rPr lang="en-US" sz="9600" dirty="0" err="1" smtClean="0"/>
              <a:t>TypeScript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28389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(num1: number, num2: number): </a:t>
            </a:r>
            <a:r>
              <a:rPr lang="en-US" sz="28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number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num1 + num2;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0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All I need are conventions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Conventions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251576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6000" dirty="0" smtClean="0"/>
              <a:t> People's </a:t>
            </a:r>
            <a:r>
              <a:rPr lang="en-US" sz="6000" dirty="0"/>
              <a:t>name should be called `</a:t>
            </a:r>
            <a:r>
              <a:rPr lang="en-US" sz="6000" dirty="0" err="1"/>
              <a:t>displayName</a:t>
            </a:r>
            <a:r>
              <a:rPr lang="en-US" sz="6000" dirty="0" smtClean="0"/>
              <a:t>`</a:t>
            </a:r>
            <a:endParaRPr lang="en-US" sz="6000" dirty="0"/>
          </a:p>
          <a:p>
            <a:pPr fontAlgn="base"/>
            <a:r>
              <a:rPr lang="en-US" sz="6000" dirty="0" smtClean="0"/>
              <a:t> People </a:t>
            </a:r>
            <a:r>
              <a:rPr lang="en-US" sz="6000" dirty="0"/>
              <a:t>have a `</a:t>
            </a:r>
            <a:r>
              <a:rPr lang="en-US" sz="6000" dirty="0" err="1"/>
              <a:t>userId</a:t>
            </a:r>
            <a:r>
              <a:rPr lang="en-US" sz="6000" dirty="0"/>
              <a:t>`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Conventions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030133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Conventions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403472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type Person = 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displayName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: string, 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userId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: string,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 </a:t>
            </a:r>
          </a:p>
          <a:p>
            <a:pPr marL="0" indent="0">
              <a:buNone/>
            </a:pP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logName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(person: Person) 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.log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person.displayName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)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27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I don’t need types as I did them in </a:t>
            </a:r>
            <a:r>
              <a:rPr lang="en-US" sz="6000" i="1" dirty="0" smtClean="0"/>
              <a:t>language x</a:t>
            </a:r>
            <a:r>
              <a:rPr lang="en-US" sz="6000" dirty="0" smtClean="0"/>
              <a:t> and it was painful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Types are painful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9198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REPOS\conf-siseix-mexico-typescript\images\horsehe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-7240"/>
            <a:ext cx="9307054" cy="688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4543" y="382385"/>
            <a:ext cx="2484408" cy="1492132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FF0000"/>
                </a:solidFill>
              </a:rPr>
              <a:t>WAT</a:t>
            </a:r>
            <a:endParaRPr lang="en-US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07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6600" dirty="0" smtClean="0"/>
              <a:t>Conventional Languages</a:t>
            </a:r>
            <a:endParaRPr lang="en-US" sz="6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1359877"/>
            <a:ext cx="10178322" cy="525193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ThrowItAll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show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Exception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Exception(</a:t>
            </a:r>
            <a:r>
              <a:rPr lang="en-US" sz="2400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"turtles"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);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show2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Exception // Pain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{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show();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show3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Exception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// Pain</a:t>
            </a:r>
            <a:endParaRPr lang="en-US" sz="24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 show2();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static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(String s[])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Exception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en-US" sz="24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ThrowItAll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o1 =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ThrowItAll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(); o1.show3();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15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79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fontAlgn="base">
              <a:buNone/>
            </a:pPr>
            <a:r>
              <a:rPr lang="en-US" sz="6000" dirty="0" smtClean="0"/>
              <a:t>Ander’s calls it </a:t>
            </a:r>
          </a:p>
          <a:p>
            <a:pPr marL="0" indent="0" fontAlgn="base">
              <a:buNone/>
            </a:pPr>
            <a:r>
              <a:rPr lang="en-US" sz="6000" dirty="0" smtClean="0"/>
              <a:t>“ </a:t>
            </a:r>
            <a:r>
              <a:rPr lang="en-US" sz="6000" i="1" dirty="0" smtClean="0"/>
              <a:t>gradually typed </a:t>
            </a:r>
            <a:r>
              <a:rPr lang="en-US" sz="6000" dirty="0" smtClean="0"/>
              <a:t>”</a:t>
            </a:r>
          </a:p>
          <a:p>
            <a:pPr marL="0" indent="0" fontAlgn="base">
              <a:buNone/>
            </a:pPr>
            <a:endParaRPr lang="en-US" sz="6000" dirty="0" smtClean="0"/>
          </a:p>
          <a:p>
            <a:pPr marL="0" indent="0" fontAlgn="base">
              <a:buNone/>
            </a:pPr>
            <a:r>
              <a:rPr lang="en-US" sz="6000" dirty="0" smtClean="0"/>
              <a:t>I call it </a:t>
            </a:r>
          </a:p>
          <a:p>
            <a:pPr marL="0" indent="0" fontAlgn="base">
              <a:buNone/>
            </a:pPr>
            <a:r>
              <a:rPr lang="en-US" sz="6000" dirty="0" smtClean="0"/>
              <a:t>“ </a:t>
            </a:r>
            <a:r>
              <a:rPr lang="en-US" sz="6000" i="1" dirty="0" smtClean="0"/>
              <a:t>types for developers, not compilers </a:t>
            </a:r>
            <a:r>
              <a:rPr lang="en-US" sz="6000" dirty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err="1" smtClean="0"/>
              <a:t>TypeScript</a:t>
            </a:r>
            <a:r>
              <a:rPr lang="en-US" sz="9600" dirty="0" smtClean="0"/>
              <a:t> is different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061197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6600" dirty="0" smtClean="0"/>
              <a:t>Inference</a:t>
            </a:r>
            <a:endParaRPr lang="en-US" sz="6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82690" y="2602524"/>
            <a:ext cx="10178322" cy="300110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foo = 123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solidFill>
                  <a:srgbClr val="75715E"/>
                </a:solidFill>
                <a:latin typeface="Consolas" charset="0"/>
                <a:ea typeface="Consolas" charset="0"/>
                <a:cs typeface="Consolas" charset="0"/>
              </a:rPr>
              <a:t>// .... later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foo.toPrecision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(3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); </a:t>
            </a:r>
            <a:r>
              <a:rPr lang="en-US" sz="2800" dirty="0">
                <a:solidFill>
                  <a:srgbClr val="75715E"/>
                </a:solidFill>
                <a:latin typeface="Consolas" charset="0"/>
                <a:ea typeface="Consolas" charset="0"/>
                <a:cs typeface="Consolas" charset="0"/>
              </a:rPr>
              <a:t>// FINE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4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TS can </a:t>
            </a:r>
            <a:r>
              <a:rPr lang="en-US" sz="6000" dirty="0"/>
              <a:t>move completely out of your way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i="1" dirty="0" smtClean="0"/>
              <a:t>any</a:t>
            </a:r>
            <a:endParaRPr lang="en-US" sz="9600" i="1" dirty="0"/>
          </a:p>
        </p:txBody>
      </p:sp>
    </p:spTree>
    <p:extLst>
      <p:ext uri="{BB962C8B-B14F-4D97-AF65-F5344CB8AC3E}">
        <p14:creationId xmlns:p14="http://schemas.microsoft.com/office/powerpoint/2010/main" val="9287079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6600" i="1" dirty="0" smtClean="0"/>
              <a:t>any</a:t>
            </a:r>
            <a:endParaRPr lang="en-US" sz="6600" i="1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82690" y="1874517"/>
            <a:ext cx="10178322" cy="403273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92672"/>
                </a:solidFill>
                <a:latin typeface="Courier New" charset="0"/>
              </a:rPr>
              <a:t>let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 foo: any</a:t>
            </a: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;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foo 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= 123</a:t>
            </a: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;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foo 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= </a:t>
            </a:r>
            <a:r>
              <a:rPr lang="en-US" sz="2800" dirty="0">
                <a:solidFill>
                  <a:srgbClr val="A6E22E"/>
                </a:solidFill>
                <a:latin typeface="Courier New" charset="0"/>
              </a:rPr>
              <a:t>"Hello world</a:t>
            </a:r>
            <a:r>
              <a:rPr lang="en-US" sz="2800" dirty="0" smtClean="0">
                <a:solidFill>
                  <a:srgbClr val="A6E22E"/>
                </a:solidFill>
                <a:latin typeface="Courier New" charset="0"/>
              </a:rPr>
              <a:t>"</a:t>
            </a: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;</a:t>
            </a: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urier New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75715E"/>
                </a:solidFill>
                <a:latin typeface="Courier New" charset="0"/>
              </a:rPr>
              <a:t>// </a:t>
            </a:r>
            <a:r>
              <a:rPr lang="en-US" sz="2800" dirty="0">
                <a:solidFill>
                  <a:srgbClr val="75715E"/>
                </a:solidFill>
                <a:latin typeface="Courier New" charset="0"/>
              </a:rPr>
              <a:t>.... later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 </a:t>
            </a:r>
            <a:endParaRPr lang="en-US" sz="2800" dirty="0" smtClean="0">
              <a:solidFill>
                <a:srgbClr val="DDDDDD"/>
              </a:solidFill>
              <a:latin typeface="Courier New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urier New" charset="0"/>
            </a:endParaRPr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DDDDDD"/>
                </a:solidFill>
                <a:latin typeface="Courier New" charset="0"/>
              </a:rPr>
              <a:t>foo.toPrecision</a:t>
            </a: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(3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); </a:t>
            </a:r>
            <a:r>
              <a:rPr lang="en-US" sz="2800" dirty="0">
                <a:solidFill>
                  <a:srgbClr val="75715E"/>
                </a:solidFill>
                <a:latin typeface="Courier New" charset="0"/>
              </a:rPr>
              <a:t>// FINE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1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Names don’t drive compatibility. </a:t>
            </a:r>
          </a:p>
          <a:p>
            <a:pPr marL="0" indent="0" fontAlgn="base">
              <a:buNone/>
            </a:pPr>
            <a:endParaRPr lang="en-US" sz="6000" dirty="0"/>
          </a:p>
          <a:p>
            <a:pPr marL="0" indent="0" fontAlgn="base">
              <a:buNone/>
            </a:pPr>
            <a:r>
              <a:rPr lang="en-US" sz="6000" i="1" dirty="0" smtClean="0"/>
              <a:t>Structures do</a:t>
            </a:r>
            <a:endParaRPr lang="en-US" sz="6000" i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i="1" dirty="0" smtClean="0"/>
              <a:t>Structural</a:t>
            </a:r>
            <a:endParaRPr lang="en-US" sz="9600" i="1" dirty="0"/>
          </a:p>
        </p:txBody>
      </p:sp>
    </p:spTree>
    <p:extLst>
      <p:ext uri="{BB962C8B-B14F-4D97-AF65-F5344CB8AC3E}">
        <p14:creationId xmlns:p14="http://schemas.microsoft.com/office/powerpoint/2010/main" val="10614810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07153"/>
          </a:xfrm>
        </p:spPr>
        <p:txBody>
          <a:bodyPr>
            <a:noAutofit/>
          </a:bodyPr>
          <a:lstStyle/>
          <a:p>
            <a:pPr fontAlgn="base"/>
            <a:r>
              <a:rPr lang="en-US" sz="6600" smtClean="0"/>
              <a:t>Structural</a:t>
            </a:r>
            <a:endParaRPr lang="en-US" sz="6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82690" y="1874517"/>
            <a:ext cx="10178322" cy="403273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type Model = { name: string; }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type 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ViewModel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= { name : string; }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800" b="1" dirty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foo: Model = { name: </a:t>
            </a:r>
            <a:r>
              <a:rPr lang="en-US" sz="2800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"hello"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};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bar: 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ViewModel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= { name: </a:t>
            </a:r>
            <a:r>
              <a:rPr lang="en-US" sz="2800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"world"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};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foo 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= bar = foo; </a:t>
            </a:r>
            <a:r>
              <a:rPr lang="en-US" sz="2800" dirty="0">
                <a:solidFill>
                  <a:srgbClr val="75715E"/>
                </a:solidFill>
                <a:latin typeface="Consolas" charset="0"/>
                <a:ea typeface="Consolas" charset="0"/>
                <a:cs typeface="Consolas" charset="0"/>
              </a:rPr>
              <a:t>// FINE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23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/>
              <a:t>Will it outlive my project lifetime?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i="1" dirty="0" smtClean="0"/>
              <a:t>Concern</a:t>
            </a:r>
            <a:endParaRPr lang="en-US" sz="9600" i="1" dirty="0"/>
          </a:p>
        </p:txBody>
      </p:sp>
    </p:spTree>
    <p:extLst>
      <p:ext uri="{BB962C8B-B14F-4D97-AF65-F5344CB8AC3E}">
        <p14:creationId xmlns:p14="http://schemas.microsoft.com/office/powerpoint/2010/main" val="19946003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/>
              <a:t>Most likely outlive your project framework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i="1" dirty="0" smtClean="0"/>
              <a:t>Lifetime</a:t>
            </a:r>
            <a:endParaRPr lang="en-US" sz="9600" i="1" dirty="0"/>
          </a:p>
        </p:txBody>
      </p:sp>
    </p:spTree>
    <p:extLst>
      <p:ext uri="{BB962C8B-B14F-4D97-AF65-F5344CB8AC3E}">
        <p14:creationId xmlns:p14="http://schemas.microsoft.com/office/powerpoint/2010/main" val="5668303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38" y="2131647"/>
            <a:ext cx="9448800" cy="251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55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9600" dirty="0">
                <a:solidFill>
                  <a:srgbClr val="DCDCDC"/>
                </a:solidFill>
                <a:latin typeface="Courier New"/>
              </a:rPr>
              <a:t>[]</a:t>
            </a:r>
            <a:r>
              <a:rPr lang="en-US" sz="9600" dirty="0">
                <a:solidFill>
                  <a:srgbClr val="EFEF8F"/>
                </a:solidFill>
                <a:latin typeface="Courier New"/>
              </a:rPr>
              <a:t>.</a:t>
            </a:r>
            <a:r>
              <a:rPr lang="en-US" sz="9600" dirty="0" err="1">
                <a:solidFill>
                  <a:srgbClr val="EFEF8F"/>
                </a:solidFill>
                <a:latin typeface="Courier New"/>
              </a:rPr>
              <a:t>asdf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()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5106837"/>
            <a:ext cx="10178322" cy="1204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dirty="0" err="1">
                <a:solidFill>
                  <a:srgbClr val="DCDCDC"/>
                </a:solidFill>
                <a:latin typeface="Courier New"/>
              </a:rPr>
              <a:t>TypeError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: </a:t>
            </a:r>
            <a:endParaRPr lang="en-US" sz="9600" dirty="0" smtClean="0">
              <a:solidFill>
                <a:srgbClr val="DCDCDC"/>
              </a:solidFill>
              <a:latin typeface="Courier New"/>
            </a:endParaRPr>
          </a:p>
          <a:p>
            <a:pPr marL="0" indent="0">
              <a:buNone/>
            </a:pPr>
            <a:r>
              <a:rPr lang="en-US" sz="9600" dirty="0" smtClean="0">
                <a:solidFill>
                  <a:srgbClr val="DCDCDC"/>
                </a:solidFill>
                <a:latin typeface="Courier New"/>
              </a:rPr>
              <a:t>[]</a:t>
            </a:r>
            <a:r>
              <a:rPr lang="en-US" sz="9600" dirty="0" smtClean="0">
                <a:solidFill>
                  <a:srgbClr val="EFEF8F"/>
                </a:solidFill>
                <a:latin typeface="Courier New"/>
              </a:rPr>
              <a:t>.</a:t>
            </a:r>
            <a:r>
              <a:rPr lang="en-US" sz="9600" dirty="0" err="1">
                <a:solidFill>
                  <a:srgbClr val="EFEF8F"/>
                </a:solidFill>
                <a:latin typeface="Courier New"/>
              </a:rPr>
              <a:t>asdf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 is not </a:t>
            </a:r>
            <a:r>
              <a:rPr lang="en-US" sz="9600" dirty="0">
                <a:solidFill>
                  <a:srgbClr val="E3CEAB"/>
                </a:solidFill>
                <a:latin typeface="Courier New"/>
              </a:rPr>
              <a:t>a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 function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320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16169"/>
            <a:ext cx="7620000" cy="2120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254" y="2749062"/>
            <a:ext cx="3831492" cy="3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833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292" y="1172308"/>
            <a:ext cx="4360985" cy="436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624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77" y="1836348"/>
            <a:ext cx="8276492" cy="36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27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92" y="699472"/>
            <a:ext cx="9569142" cy="55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2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12" y="13120"/>
            <a:ext cx="2842065" cy="4535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97" y="1254536"/>
            <a:ext cx="1364761" cy="1364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28361" y="2943889"/>
            <a:ext cx="2730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alm.tools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58596" y="4872922"/>
            <a:ext cx="633029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Google: </a:t>
            </a:r>
          </a:p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TypeScript</a:t>
            </a:r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Book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0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53140" y="2967335"/>
            <a:ext cx="28857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en-AU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basarat</a:t>
            </a:r>
            <a:endParaRPr lang="en-A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7528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0161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""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6480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Custom 3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000000"/>
      </a:hlink>
      <a:folHlink>
        <a:srgbClr val="A46694"/>
      </a:folHlink>
    </a:clrScheme>
    <a:fontScheme name="Badge">
      <a:majorFont>
        <a:latin typeface="Impact"/>
        <a:ea typeface=""/>
        <a:cs typeface=""/>
      </a:majorFont>
      <a:minorFont>
        <a:latin typeface="Gill Sans MT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366</TotalTime>
  <Words>698</Words>
  <Application>Microsoft Macintosh PowerPoint</Application>
  <PresentationFormat>Widescreen</PresentationFormat>
  <Paragraphs>211</Paragraphs>
  <Slides>76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Calibri</vt:lpstr>
      <vt:lpstr>Consolas</vt:lpstr>
      <vt:lpstr>Courier New</vt:lpstr>
      <vt:lpstr>Gill Sans MT</vt:lpstr>
      <vt:lpstr>Impact</vt:lpstr>
      <vt:lpstr>Open Sans</vt:lpstr>
      <vt:lpstr>Arial</vt:lpstr>
      <vt:lpstr>Badge</vt:lpstr>
      <vt:lpstr>TypeScript  JavaScript + NXT</vt:lpstr>
      <vt:lpstr>PowerPoint Presentation</vt:lpstr>
      <vt:lpstr>LESS WAT</vt:lpstr>
      <vt:lpstr>WAT</vt:lpstr>
      <vt:lpstr>AWWW</vt:lpstr>
      <vt:lpstr>WAT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PowerPoint Presentation</vt:lpstr>
      <vt:lpstr>JavaScript</vt:lpstr>
      <vt:lpstr>JavaScript</vt:lpstr>
      <vt:lpstr>PowerPoint Presentation</vt:lpstr>
      <vt:lpstr>We can lint this</vt:lpstr>
      <vt:lpstr>Lint this?</vt:lpstr>
      <vt:lpstr>Lint this?</vt:lpstr>
      <vt:lpstr>Lint this?</vt:lpstr>
      <vt:lpstr>Linter on Steroids</vt:lpstr>
      <vt:lpstr>JavaScript</vt:lpstr>
      <vt:lpstr>TypeScript</vt:lpstr>
      <vt:lpstr>What is TypeScript?</vt:lpstr>
      <vt:lpstr>Just JavaScript</vt:lpstr>
      <vt:lpstr>PowerPoint Presentation</vt:lpstr>
      <vt:lpstr>PowerPoint Presentation</vt:lpstr>
      <vt:lpstr>DEMO</vt:lpstr>
      <vt:lpstr>Why Transpiler?</vt:lpstr>
      <vt:lpstr>PowerPoint Presentation</vt:lpstr>
      <vt:lpstr>Quick Example</vt:lpstr>
      <vt:lpstr>Quick Example</vt:lpstr>
      <vt:lpstr>Let / const</vt:lpstr>
      <vt:lpstr>But we won't need transpilation soon</vt:lpstr>
      <vt:lpstr>The GAP</vt:lpstr>
      <vt:lpstr>Bridge</vt:lpstr>
      <vt:lpstr>MYTHS and  Concerns</vt:lpstr>
      <vt:lpstr>Static VS DYNAMIC </vt:lpstr>
      <vt:lpstr>PowerPoint Presentation</vt:lpstr>
      <vt:lpstr>Tests</vt:lpstr>
      <vt:lpstr>Just Tests</vt:lpstr>
      <vt:lpstr>BUILDs</vt:lpstr>
      <vt:lpstr>PowerPoint Presentation</vt:lpstr>
      <vt:lpstr>Example</vt:lpstr>
      <vt:lpstr>Just JavaScript</vt:lpstr>
      <vt:lpstr>Just JavaScript</vt:lpstr>
      <vt:lpstr>PowerPoint Presentation</vt:lpstr>
      <vt:lpstr>Just TypeScript</vt:lpstr>
      <vt:lpstr>Just TypeScript</vt:lpstr>
      <vt:lpstr>PowerPoint Presentation</vt:lpstr>
      <vt:lpstr>PowerPoint Presentation</vt:lpstr>
      <vt:lpstr>Conventions</vt:lpstr>
      <vt:lpstr>PowerPoint Presentation</vt:lpstr>
      <vt:lpstr>Conventional Languages</vt:lpstr>
      <vt:lpstr>PowerPoint Presentation</vt:lpstr>
      <vt:lpstr>Inference</vt:lpstr>
      <vt:lpstr>PowerPoint Presentation</vt:lpstr>
      <vt:lpstr>any</vt:lpstr>
      <vt:lpstr>PowerPoint Presentation</vt:lpstr>
      <vt:lpstr>Structural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&amp; TypeScript NXT</dc:title>
  <dc:creator>Microsoft Office User</dc:creator>
  <cp:lastModifiedBy>Microsoft Office User</cp:lastModifiedBy>
  <cp:revision>87</cp:revision>
  <dcterms:created xsi:type="dcterms:W3CDTF">2016-08-10T22:07:09Z</dcterms:created>
  <dcterms:modified xsi:type="dcterms:W3CDTF">2016-11-06T22:15:01Z</dcterms:modified>
</cp:coreProperties>
</file>